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60" r:id="rId6"/>
    <p:sldId id="276" r:id="rId7"/>
    <p:sldId id="261" r:id="rId8"/>
    <p:sldId id="271" r:id="rId9"/>
    <p:sldId id="273" r:id="rId10"/>
    <p:sldId id="272" r:id="rId11"/>
    <p:sldId id="275" r:id="rId12"/>
    <p:sldId id="274" r:id="rId13"/>
    <p:sldId id="262" r:id="rId14"/>
    <p:sldId id="266"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8F9920-53E6-4BB4-4C2E-63B3A6CED495}" v="353" dt="2025-09-06T19:25:17.629"/>
    <p1510:client id="{FA354F4A-B7F1-5719-7931-03204C351C3E}" v="211" dt="2025-09-06T11:59:23.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66" autoAdjust="0"/>
    <p:restoredTop sz="94660"/>
  </p:normalViewPr>
  <p:slideViewPr>
    <p:cSldViewPr snapToGrid="0">
      <p:cViewPr>
        <p:scale>
          <a:sx n="66" d="100"/>
          <a:sy n="66" d="100"/>
        </p:scale>
        <p:origin x="3840" y="10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07/09/2025</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07/09/2025</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07/09/2025</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2862322"/>
          </a:xfrm>
          <a:prstGeom prst="rect">
            <a:avLst/>
          </a:prstGeom>
          <a:noFill/>
        </p:spPr>
        <p:txBody>
          <a:bodyPr wrap="square" lIns="91440" tIns="45720" rIns="91440" bIns="45720" anchor="t">
            <a:spAutoFit/>
          </a:bodyPr>
          <a:lstStyle/>
          <a:p>
            <a:pPr algn="ctr"/>
            <a:r>
              <a:rPr lang="en-US" sz="6000" b="1" dirty="0">
                <a:latin typeface="Neue Machina"/>
                <a:ea typeface="Calibri"/>
              </a:rPr>
              <a:t>LIBRARY MANAGEMENT SYSTEM</a:t>
            </a:r>
            <a:endParaRPr lang="en-US" sz="6000" b="1" dirty="0">
              <a:latin typeface="Neue Machina" panose="00000500000000000000" pitchFamily="50" charset="0"/>
              <a:ea typeface="Calibri"/>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AE86A-B0C5-9EE4-33E8-B1DCBC00EEB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B85F72E-8D24-3AC9-201C-728AD500DDF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1E926C5D-15E3-B8E6-F359-72F19D41610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828314C3-E503-D24A-E670-A452C2C5860F}"/>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descr="A screenshot of a computer&#10;&#10;AI-generated content may be incorrect.">
            <a:extLst>
              <a:ext uri="{FF2B5EF4-FFF2-40B4-BE49-F238E27FC236}">
                <a16:creationId xmlns:a16="http://schemas.microsoft.com/office/drawing/2014/main" id="{D62BC5A8-6315-5DF7-6B6D-FDAA8E6822BF}"/>
              </a:ext>
            </a:extLst>
          </p:cNvPr>
          <p:cNvPicPr>
            <a:picLocks noChangeAspect="1"/>
          </p:cNvPicPr>
          <p:nvPr/>
        </p:nvPicPr>
        <p:blipFill>
          <a:blip r:embed="rId4"/>
          <a:stretch>
            <a:fillRect/>
          </a:stretch>
        </p:blipFill>
        <p:spPr>
          <a:xfrm>
            <a:off x="156308" y="1105937"/>
            <a:ext cx="11869615" cy="5398359"/>
          </a:xfrm>
          <a:prstGeom prst="rect">
            <a:avLst/>
          </a:prstGeom>
        </p:spPr>
      </p:pic>
    </p:spTree>
    <p:extLst>
      <p:ext uri="{BB962C8B-B14F-4D97-AF65-F5344CB8AC3E}">
        <p14:creationId xmlns:p14="http://schemas.microsoft.com/office/powerpoint/2010/main" val="407292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AB77C-5D05-6403-63F4-920CBEDFC4D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2A3079-9D39-5E84-86F0-B58D68692EB2}"/>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BC9A5EB9-0CE1-282F-A795-1911E4A173E3}"/>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8D000C72-6F25-0C8F-9051-08AD87F0B3F1}"/>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descr="A screenshot of a computer&#10;&#10;AI-generated content may be incorrect.">
            <a:extLst>
              <a:ext uri="{FF2B5EF4-FFF2-40B4-BE49-F238E27FC236}">
                <a16:creationId xmlns:a16="http://schemas.microsoft.com/office/drawing/2014/main" id="{FBDB9E90-2907-F050-8BCD-317AF2D67BA7}"/>
              </a:ext>
            </a:extLst>
          </p:cNvPr>
          <p:cNvPicPr>
            <a:picLocks noChangeAspect="1"/>
          </p:cNvPicPr>
          <p:nvPr/>
        </p:nvPicPr>
        <p:blipFill>
          <a:blip r:embed="rId4"/>
          <a:stretch>
            <a:fillRect/>
          </a:stretch>
        </p:blipFill>
        <p:spPr>
          <a:xfrm>
            <a:off x="254000" y="1095771"/>
            <a:ext cx="11684000" cy="5389380"/>
          </a:xfrm>
          <a:prstGeom prst="rect">
            <a:avLst/>
          </a:prstGeom>
        </p:spPr>
      </p:pic>
    </p:spTree>
    <p:extLst>
      <p:ext uri="{BB962C8B-B14F-4D97-AF65-F5344CB8AC3E}">
        <p14:creationId xmlns:p14="http://schemas.microsoft.com/office/powerpoint/2010/main" val="200797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6451-8058-C512-149C-B42BB1E1DF6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A8C320A-D917-6EA8-026E-8FB1EEEF817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398D0C86-EB5A-6D05-8C97-4B50C5B1774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8B395D84-C37C-8D38-354E-F2E6FD15F6CB}"/>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descr="A screenshot of a computer&#10;&#10;AI-generated content may be incorrect.">
            <a:extLst>
              <a:ext uri="{FF2B5EF4-FFF2-40B4-BE49-F238E27FC236}">
                <a16:creationId xmlns:a16="http://schemas.microsoft.com/office/drawing/2014/main" id="{1C65726F-856E-4F5B-DA51-60098A0C89E1}"/>
              </a:ext>
            </a:extLst>
          </p:cNvPr>
          <p:cNvPicPr>
            <a:picLocks noChangeAspect="1"/>
          </p:cNvPicPr>
          <p:nvPr/>
        </p:nvPicPr>
        <p:blipFill>
          <a:blip r:embed="rId4"/>
          <a:srcRect l="-80" t="1880" r="53" b="171"/>
          <a:stretch>
            <a:fillRect/>
          </a:stretch>
        </p:blipFill>
        <p:spPr>
          <a:xfrm>
            <a:off x="185615" y="1141756"/>
            <a:ext cx="11833807" cy="5395260"/>
          </a:xfrm>
          <a:prstGeom prst="rect">
            <a:avLst/>
          </a:prstGeom>
        </p:spPr>
      </p:pic>
    </p:spTree>
    <p:extLst>
      <p:ext uri="{BB962C8B-B14F-4D97-AF65-F5344CB8AC3E}">
        <p14:creationId xmlns:p14="http://schemas.microsoft.com/office/powerpoint/2010/main" val="2402098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descr="A screenshot of a computer&#10;&#10;AI-generated content may be incorrect.">
            <a:extLst>
              <a:ext uri="{FF2B5EF4-FFF2-40B4-BE49-F238E27FC236}">
                <a16:creationId xmlns:a16="http://schemas.microsoft.com/office/drawing/2014/main" id="{D3D12A75-D6B3-0D20-AAD0-F2F7CF69A015}"/>
              </a:ext>
            </a:extLst>
          </p:cNvPr>
          <p:cNvPicPr>
            <a:picLocks noChangeAspect="1"/>
          </p:cNvPicPr>
          <p:nvPr/>
        </p:nvPicPr>
        <p:blipFill>
          <a:blip r:embed="rId4"/>
          <a:stretch>
            <a:fillRect/>
          </a:stretch>
        </p:blipFill>
        <p:spPr>
          <a:xfrm>
            <a:off x="205153" y="1100722"/>
            <a:ext cx="11781693" cy="5350172"/>
          </a:xfrm>
          <a:prstGeom prst="rect">
            <a:avLst/>
          </a:prstGeom>
        </p:spPr>
      </p:pic>
    </p:spTree>
    <p:extLst>
      <p:ext uri="{BB962C8B-B14F-4D97-AF65-F5344CB8AC3E}">
        <p14:creationId xmlns:p14="http://schemas.microsoft.com/office/powerpoint/2010/main" val="2925309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268C126-11F2-6A65-5E53-C000ED65F8FB}"/>
              </a:ext>
            </a:extLst>
          </p:cNvPr>
          <p:cNvSpPr txBox="1"/>
          <p:nvPr/>
        </p:nvSpPr>
        <p:spPr>
          <a:xfrm>
            <a:off x="514350" y="2000250"/>
            <a:ext cx="10582275"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The Capstone Project gave me the opportunity to bring together everything I learned during the program and apply it in a real-world scenario. By developing a complete Library Management System, I was able to work on all layers of a full stack application — from designing the database, building secure backend services with Spring Boot, to creating a responsive frontend with React.</a:t>
            </a:r>
            <a:endParaRPr lang="en-US" dirty="0">
              <a:solidFill>
                <a:schemeClr val="bg1"/>
              </a:solidFill>
              <a:ea typeface="Calibri"/>
              <a:cs typeface="Calibri"/>
            </a:endParaRPr>
          </a:p>
          <a:p>
            <a:r>
              <a:rPr lang="en-US" dirty="0">
                <a:solidFill>
                  <a:schemeClr val="bg1"/>
                </a:solidFill>
              </a:rPr>
              <a:t>Through this project, I understood how different components like microservices, API gateway, service registry, and authentication come together to form a scalable system. I </a:t>
            </a:r>
            <a:r>
              <a:rPr lang="en-US" dirty="0">
                <a:solidFill>
                  <a:schemeClr val="bg1"/>
                </a:solidFill>
                <a:latin typeface="Calibri"/>
                <a:ea typeface="Calibri"/>
                <a:cs typeface="Calibri"/>
              </a:rPr>
              <a:t>also</a:t>
            </a:r>
            <a:r>
              <a:rPr lang="en-US" dirty="0">
                <a:solidFill>
                  <a:schemeClr val="bg1"/>
                </a:solidFill>
              </a:rPr>
              <a:t> learned how to test APIs effectively, handle exceptions, and ensure data integrity.</a:t>
            </a:r>
            <a:endParaRPr lang="en-US" dirty="0">
              <a:solidFill>
                <a:schemeClr val="bg1"/>
              </a:solidFill>
              <a:ea typeface="Calibri"/>
              <a:cs typeface="Calibri"/>
            </a:endParaRPr>
          </a:p>
          <a:p>
            <a:r>
              <a:rPr lang="en-US" dirty="0">
                <a:solidFill>
                  <a:schemeClr val="bg1"/>
                </a:solidFill>
              </a:rPr>
              <a:t>Most importantly, this project improved my ability to think through problems step by step, follow best coding practices, and collaborate effectively. It gave me the confidence to take on larger projects in the future and design applications that are practical, reliable, and impactful.</a:t>
            </a:r>
            <a:endParaRPr lang="en-US" dirty="0">
              <a:solidFill>
                <a:schemeClr val="bg1"/>
              </a:solidFill>
              <a:ea typeface="Calibri"/>
              <a:cs typeface="Calibri"/>
            </a:endParaRPr>
          </a:p>
        </p:txBody>
      </p:sp>
    </p:spTree>
    <p:extLst>
      <p:ext uri="{BB962C8B-B14F-4D97-AF65-F5344CB8AC3E}">
        <p14:creationId xmlns:p14="http://schemas.microsoft.com/office/powerpoint/2010/main" val="195221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44267" y="1726448"/>
            <a:ext cx="4505457" cy="369332"/>
          </a:xfrm>
          <a:prstGeom prst="rect">
            <a:avLst/>
          </a:prstGeom>
          <a:noFill/>
        </p:spPr>
        <p:txBody>
          <a:bodyPr wrap="square" lIns="91440" tIns="45720" rIns="91440" bIns="45720" anchor="t">
            <a:spAutoFit/>
          </a:bodyPr>
          <a:lstStyle/>
          <a:p>
            <a:r>
              <a:rPr lang="en-IN" sz="1800" b="1" dirty="0">
                <a:effectLst/>
                <a:latin typeface="Neue Machina"/>
                <a:ea typeface="Calibri"/>
              </a:rPr>
              <a:t>Name :</a:t>
            </a:r>
            <a:r>
              <a:rPr lang="en-IN" b="1" dirty="0">
                <a:latin typeface="Neue Machina"/>
                <a:ea typeface="Calibri"/>
              </a:rPr>
              <a:t> Chandra Sagar C M</a:t>
            </a:r>
            <a:endParaRPr lang="en-GB" b="1"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34742" y="2313941"/>
            <a:ext cx="5766560" cy="369332"/>
          </a:xfrm>
          <a:prstGeom prst="rect">
            <a:avLst/>
          </a:prstGeom>
          <a:noFill/>
        </p:spPr>
        <p:txBody>
          <a:bodyPr wrap="square" lIns="91440" tIns="45720" rIns="91440" bIns="45720" anchor="t">
            <a:spAutoFit/>
          </a:bodyPr>
          <a:lstStyle/>
          <a:p>
            <a:r>
              <a:rPr lang="en-IN" sz="1800" b="1" dirty="0">
                <a:effectLst/>
                <a:latin typeface="Neue Machina"/>
                <a:ea typeface="Calibri"/>
              </a:rPr>
              <a:t>Qualification :</a:t>
            </a:r>
            <a:r>
              <a:rPr lang="en-IN" b="1" dirty="0">
                <a:latin typeface="Neue Machina"/>
                <a:ea typeface="Calibri"/>
              </a:rPr>
              <a:t> </a:t>
            </a:r>
            <a:r>
              <a:rPr lang="en-IN" b="1" dirty="0" err="1">
                <a:latin typeface="Neue Machina"/>
                <a:ea typeface="Calibri"/>
              </a:rPr>
              <a:t>B.tech</a:t>
            </a:r>
            <a:r>
              <a:rPr lang="en-IN" b="1" dirty="0">
                <a:latin typeface="Neue Machina"/>
                <a:ea typeface="Calibri"/>
              </a:rPr>
              <a:t> CSE Graduate, PES University</a:t>
            </a:r>
            <a:endParaRPr lang="en-GB" b="1" dirty="0" err="1">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AA2D016-082D-7FA7-0747-86FB6925ED89}"/>
              </a:ext>
            </a:extLst>
          </p:cNvPr>
          <p:cNvSpPr txBox="1"/>
          <p:nvPr/>
        </p:nvSpPr>
        <p:spPr>
          <a:xfrm>
            <a:off x="386862" y="1832708"/>
            <a:ext cx="69342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
              <a:buChar char="•"/>
            </a:pPr>
            <a:r>
              <a:rPr lang="en-US" dirty="0"/>
              <a:t>Learned how to build a complete application from scratch using Spring Boot and React</a:t>
            </a:r>
          </a:p>
          <a:p>
            <a:pPr marL="228600" indent="-228600" algn="just">
              <a:buFont typeface=""/>
              <a:buChar char="•"/>
            </a:pPr>
            <a:r>
              <a:rPr lang="en-US" dirty="0"/>
              <a:t>Got hands-on practice with microservices, service registry, and API gateway</a:t>
            </a:r>
            <a:endParaRPr lang="en-US" dirty="0">
              <a:ea typeface="Calibri" panose="020F0502020204030204"/>
              <a:cs typeface="Calibri" panose="020F0502020204030204"/>
            </a:endParaRPr>
          </a:p>
          <a:p>
            <a:pPr marL="228600" indent="-228600" algn="just">
              <a:buFont typeface=""/>
              <a:buChar char="•"/>
            </a:pPr>
            <a:r>
              <a:rPr lang="en-US" dirty="0"/>
              <a:t>Understood how to secure applications with login, authentication, and proper validations</a:t>
            </a:r>
            <a:endParaRPr lang="en-US" dirty="0">
              <a:ea typeface="Calibri" panose="020F0502020204030204"/>
              <a:cs typeface="Calibri" panose="020F0502020204030204"/>
            </a:endParaRPr>
          </a:p>
          <a:p>
            <a:pPr marL="228600" indent="-228600" algn="just">
              <a:buFont typeface=""/>
              <a:buChar char="•"/>
            </a:pPr>
            <a:r>
              <a:rPr lang="en-US" dirty="0"/>
              <a:t>Improved my database design and integration skills using MSSQL</a:t>
            </a:r>
            <a:endParaRPr lang="en-US" dirty="0">
              <a:ea typeface="Calibri" panose="020F0502020204030204"/>
              <a:cs typeface="Calibri" panose="020F0502020204030204"/>
            </a:endParaRPr>
          </a:p>
          <a:p>
            <a:pPr marL="228600" indent="-228600" algn="just">
              <a:buFont typeface=""/>
              <a:buChar char="•"/>
            </a:pPr>
            <a:r>
              <a:rPr lang="en-US" dirty="0"/>
              <a:t>Became more confident in testing APIs with Postman and handling real-world scenarios</a:t>
            </a:r>
          </a:p>
          <a:p>
            <a:pPr marL="228600" indent="-228600" algn="just">
              <a:buFont typeface=""/>
              <a:buChar char="•"/>
            </a:pPr>
            <a:r>
              <a:rPr lang="en-US" dirty="0"/>
              <a:t>Picked up good coding habits like writing clean, modular, and error-free code</a:t>
            </a:r>
            <a:endParaRPr lang="en-US" dirty="0">
              <a:ea typeface="Calibri" panose="020F0502020204030204"/>
              <a:cs typeface="Calibri" panose="020F0502020204030204"/>
            </a:endParaRPr>
          </a:p>
          <a:p>
            <a:pPr marL="228600" indent="-228600" algn="just">
              <a:buFont typeface=""/>
              <a:buChar char="•"/>
            </a:pPr>
            <a:r>
              <a:rPr lang="en-US" dirty="0"/>
              <a:t>Learned how to solve problems step by step through user stories</a:t>
            </a:r>
            <a:endParaRPr lang="en-US" dirty="0">
              <a:ea typeface="Calibri" panose="020F0502020204030204"/>
              <a:cs typeface="Calibri" panose="020F0502020204030204"/>
            </a:endParaRPr>
          </a:p>
          <a:p>
            <a:pPr marL="228600" indent="-228600" algn="just">
              <a:buFont typeface=""/>
              <a:buChar char="•"/>
            </a:pPr>
            <a:r>
              <a:rPr lang="en-US" dirty="0"/>
              <a:t>Gained valuable teamwork and project execution experience</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FAC3CB5-CFE3-2C43-8AA7-DF58B27417AB}"/>
              </a:ext>
            </a:extLst>
          </p:cNvPr>
          <p:cNvSpPr txBox="1"/>
          <p:nvPr/>
        </p:nvSpPr>
        <p:spPr>
          <a:xfrm>
            <a:off x="328247" y="1715477"/>
            <a:ext cx="713935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Managing a library manually is time-consuming and error-prone. Administrators often struggle with keeping track of catalogues, members, circulation, acquisitions, and reviews. The challenge is to build a </a:t>
            </a:r>
            <a:r>
              <a:rPr lang="en-US" b="1" dirty="0"/>
              <a:t>digital Library Management System (LMS)</a:t>
            </a:r>
            <a:r>
              <a:rPr lang="en-US" dirty="0"/>
              <a:t> that makes these tasks easier, faster, and more reliable.</a:t>
            </a:r>
          </a:p>
          <a:p>
            <a:endParaRPr lang="en-US" dirty="0"/>
          </a:p>
          <a:p>
            <a:r>
              <a:rPr lang="en-US" dirty="0"/>
              <a:t>The goal of the project is to create a </a:t>
            </a:r>
            <a:r>
              <a:rPr lang="en-US" b="1" dirty="0"/>
              <a:t>full-stack solution</a:t>
            </a:r>
            <a:r>
              <a:rPr lang="en-US" dirty="0"/>
              <a:t> using </a:t>
            </a:r>
            <a:r>
              <a:rPr lang="en-US" b="1" dirty="0"/>
              <a:t>Spring Boot microservices</a:t>
            </a:r>
            <a:r>
              <a:rPr lang="en-US" dirty="0"/>
              <a:t> on the backend and </a:t>
            </a:r>
            <a:r>
              <a:rPr lang="en-US" b="1" dirty="0"/>
              <a:t>React</a:t>
            </a:r>
            <a:r>
              <a:rPr lang="en-US" dirty="0"/>
              <a:t> on the frontend, with secure authentication, smooth data flow, and efficient search and management features.</a:t>
            </a:r>
            <a:endParaRPr lang="en-US" dirty="0">
              <a:ea typeface="Calibri"/>
              <a:cs typeface="Calibri"/>
            </a:endParaRPr>
          </a:p>
        </p:txBody>
      </p:sp>
    </p:spTree>
    <p:extLst>
      <p:ext uri="{BB962C8B-B14F-4D97-AF65-F5344CB8AC3E}">
        <p14:creationId xmlns:p14="http://schemas.microsoft.com/office/powerpoint/2010/main" val="20261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6" name="Picture 5" descr="A screenshot of a computer&#10;&#10;AI-generated content may be incorrect.">
            <a:extLst>
              <a:ext uri="{FF2B5EF4-FFF2-40B4-BE49-F238E27FC236}">
                <a16:creationId xmlns:a16="http://schemas.microsoft.com/office/drawing/2014/main" id="{A55E0427-6EF5-C2D0-1B34-E685B2FC3223}"/>
              </a:ext>
            </a:extLst>
          </p:cNvPr>
          <p:cNvPicPr>
            <a:picLocks noChangeAspect="1"/>
          </p:cNvPicPr>
          <p:nvPr/>
        </p:nvPicPr>
        <p:blipFill>
          <a:blip r:embed="rId4"/>
          <a:stretch>
            <a:fillRect/>
          </a:stretch>
        </p:blipFill>
        <p:spPr>
          <a:xfrm>
            <a:off x="1865341" y="1406170"/>
            <a:ext cx="8474633" cy="5167776"/>
          </a:xfrm>
          <a:prstGeom prst="rect">
            <a:avLst/>
          </a:prstGeom>
        </p:spPr>
      </p:pic>
      <p:sp>
        <p:nvSpPr>
          <p:cNvPr id="7" name="TextBox 6">
            <a:extLst>
              <a:ext uri="{FF2B5EF4-FFF2-40B4-BE49-F238E27FC236}">
                <a16:creationId xmlns:a16="http://schemas.microsoft.com/office/drawing/2014/main" id="{9AFF75CB-72B2-CD8A-EAFC-5E173943AA36}"/>
              </a:ext>
            </a:extLst>
          </p:cNvPr>
          <p:cNvSpPr txBox="1"/>
          <p:nvPr/>
        </p:nvSpPr>
        <p:spPr>
          <a:xfrm>
            <a:off x="590454" y="927208"/>
            <a:ext cx="45362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ea typeface="Calibri"/>
                <a:cs typeface="Calibri"/>
              </a:rPr>
              <a:t>ER Diagram</a:t>
            </a:r>
          </a:p>
        </p:txBody>
      </p:sp>
    </p:spTree>
    <p:extLst>
      <p:ext uri="{BB962C8B-B14F-4D97-AF65-F5344CB8AC3E}">
        <p14:creationId xmlns:p14="http://schemas.microsoft.com/office/powerpoint/2010/main" val="149034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28C34-A87A-3CC9-3EFD-82D23AB0E5E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A84A760-4E58-75AF-1432-93C9A5C91C8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93675398-CE17-8504-8763-455DD31BD3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05C1DBBE-A4C0-5C8F-2F55-BC96BA8DF819}"/>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A9240E6-9FE1-376A-AFA4-4B4C7DEF6334}"/>
              </a:ext>
            </a:extLst>
          </p:cNvPr>
          <p:cNvSpPr txBox="1"/>
          <p:nvPr/>
        </p:nvSpPr>
        <p:spPr>
          <a:xfrm>
            <a:off x="590454" y="927208"/>
            <a:ext cx="45362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ea typeface="Calibri"/>
                <a:cs typeface="Calibri"/>
              </a:rPr>
              <a:t>Architecture Diagram</a:t>
            </a:r>
          </a:p>
        </p:txBody>
      </p:sp>
      <p:pic>
        <p:nvPicPr>
          <p:cNvPr id="2" name="Picture 1" descr="A diagram of a service&#10;&#10;AI-generated content may be incorrect.">
            <a:extLst>
              <a:ext uri="{FF2B5EF4-FFF2-40B4-BE49-F238E27FC236}">
                <a16:creationId xmlns:a16="http://schemas.microsoft.com/office/drawing/2014/main" id="{651966D3-2835-8F8B-E3AE-565DE9B9D01B}"/>
              </a:ext>
            </a:extLst>
          </p:cNvPr>
          <p:cNvPicPr>
            <a:picLocks noChangeAspect="1"/>
          </p:cNvPicPr>
          <p:nvPr/>
        </p:nvPicPr>
        <p:blipFill>
          <a:blip r:embed="rId4"/>
          <a:stretch>
            <a:fillRect/>
          </a:stretch>
        </p:blipFill>
        <p:spPr>
          <a:xfrm>
            <a:off x="326049" y="1956412"/>
            <a:ext cx="11588749" cy="4127254"/>
          </a:xfrm>
          <a:prstGeom prst="rect">
            <a:avLst/>
          </a:prstGeom>
        </p:spPr>
      </p:pic>
    </p:spTree>
    <p:extLst>
      <p:ext uri="{BB962C8B-B14F-4D97-AF65-F5344CB8AC3E}">
        <p14:creationId xmlns:p14="http://schemas.microsoft.com/office/powerpoint/2010/main" val="3901174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31B970E-992F-42D0-4FC1-CB5C276E94F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descr="A screenshot of a login screen&#10;&#10;AI-generated content may be incorrect.">
            <a:extLst>
              <a:ext uri="{FF2B5EF4-FFF2-40B4-BE49-F238E27FC236}">
                <a16:creationId xmlns:a16="http://schemas.microsoft.com/office/drawing/2014/main" id="{CB2C8147-F1E2-CCDD-16FB-07AC4E69D22E}"/>
              </a:ext>
            </a:extLst>
          </p:cNvPr>
          <p:cNvPicPr>
            <a:picLocks noChangeAspect="1"/>
          </p:cNvPicPr>
          <p:nvPr/>
        </p:nvPicPr>
        <p:blipFill>
          <a:blip r:embed="rId4"/>
          <a:stretch>
            <a:fillRect/>
          </a:stretch>
        </p:blipFill>
        <p:spPr>
          <a:xfrm>
            <a:off x="156307" y="1086397"/>
            <a:ext cx="11879386" cy="5359283"/>
          </a:xfrm>
          <a:prstGeom prst="rect">
            <a:avLst/>
          </a:prstGeom>
        </p:spPr>
      </p:pic>
    </p:spTree>
    <p:extLst>
      <p:ext uri="{BB962C8B-B14F-4D97-AF65-F5344CB8AC3E}">
        <p14:creationId xmlns:p14="http://schemas.microsoft.com/office/powerpoint/2010/main" val="3790339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50483-A293-DDA0-BA5B-E83DDE59E88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2CBD252-30B8-4BD2-F3AD-CF54C98B814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C7A02E3C-1159-0669-EFDE-935E560C125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7750AAFD-0B25-7932-6EA2-A081DBD6468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descr="A screenshot of a computer&#10;&#10;AI-generated content may be incorrect.">
            <a:extLst>
              <a:ext uri="{FF2B5EF4-FFF2-40B4-BE49-F238E27FC236}">
                <a16:creationId xmlns:a16="http://schemas.microsoft.com/office/drawing/2014/main" id="{BEFDD9C1-8809-E001-D4A9-68F4B3F8CDCF}"/>
              </a:ext>
            </a:extLst>
          </p:cNvPr>
          <p:cNvPicPr>
            <a:picLocks noChangeAspect="1"/>
          </p:cNvPicPr>
          <p:nvPr/>
        </p:nvPicPr>
        <p:blipFill>
          <a:blip r:embed="rId4"/>
          <a:srcRect t="5871" r="88" b="-186"/>
          <a:stretch>
            <a:fillRect/>
          </a:stretch>
        </p:blipFill>
        <p:spPr>
          <a:xfrm>
            <a:off x="211749" y="1110845"/>
            <a:ext cx="11768506" cy="5286364"/>
          </a:xfrm>
          <a:prstGeom prst="rect">
            <a:avLst/>
          </a:prstGeom>
        </p:spPr>
      </p:pic>
    </p:spTree>
    <p:extLst>
      <p:ext uri="{BB962C8B-B14F-4D97-AF65-F5344CB8AC3E}">
        <p14:creationId xmlns:p14="http://schemas.microsoft.com/office/powerpoint/2010/main" val="52335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BB065-6660-A4FA-8463-92D2C718A62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E55D7F2-3237-B288-9BC3-F4FF7EF82463}"/>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2F31010D-97CB-13F2-22D1-4D353BDE2C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7B7ECF5A-ED4D-EA48-E25C-9CEA8C362F99}"/>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descr="A screenshot of a computer&#10;&#10;AI-generated content may be incorrect.">
            <a:extLst>
              <a:ext uri="{FF2B5EF4-FFF2-40B4-BE49-F238E27FC236}">
                <a16:creationId xmlns:a16="http://schemas.microsoft.com/office/drawing/2014/main" id="{F4041FC2-FF14-F3DF-C1F8-3FBC65017701}"/>
              </a:ext>
            </a:extLst>
          </p:cNvPr>
          <p:cNvPicPr>
            <a:picLocks noChangeAspect="1"/>
          </p:cNvPicPr>
          <p:nvPr/>
        </p:nvPicPr>
        <p:blipFill>
          <a:blip r:embed="rId4"/>
          <a:srcRect l="343" t="466" r="84" b="185"/>
          <a:stretch>
            <a:fillRect/>
          </a:stretch>
        </p:blipFill>
        <p:spPr>
          <a:xfrm>
            <a:off x="167054" y="1164402"/>
            <a:ext cx="11849145" cy="5296292"/>
          </a:xfrm>
          <a:prstGeom prst="rect">
            <a:avLst/>
          </a:prstGeom>
        </p:spPr>
      </p:pic>
    </p:spTree>
    <p:extLst>
      <p:ext uri="{BB962C8B-B14F-4D97-AF65-F5344CB8AC3E}">
        <p14:creationId xmlns:p14="http://schemas.microsoft.com/office/powerpoint/2010/main" val="3073937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71</Words>
  <Application>Microsoft Office PowerPoint</Application>
  <PresentationFormat>Widescreen</PresentationFormat>
  <Paragraphs>15</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Karan Soni</cp:lastModifiedBy>
  <cp:revision>197</cp:revision>
  <dcterms:created xsi:type="dcterms:W3CDTF">2023-02-09T10:19:33Z</dcterms:created>
  <dcterms:modified xsi:type="dcterms:W3CDTF">2025-09-08T04:24:25Z</dcterms:modified>
</cp:coreProperties>
</file>